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Arial"/>
                <a:ea typeface="Gulim" panose="020B0600000101010101" pitchFamily="34" charset="-127"/>
                <a:cs typeface="Arial"/>
              </a:rPr>
              <a:t>The Next Tech Law </a:t>
            </a:r>
            <a:r>
              <a:rPr lang="fr-FR" sz="2400" b="1" dirty="0" err="1">
                <a:latin typeface="Arial"/>
                <a:ea typeface="Gulim" panose="020B0600000101010101" pitchFamily="34" charset="-127"/>
                <a:cs typeface="Arial"/>
              </a:rPr>
              <a:t>Revolution</a:t>
            </a:r>
            <a:endParaRPr lang="fr-FR" sz="2400" b="1" dirty="0">
              <a:latin typeface="Arial"/>
              <a:ea typeface="Gulim" panose="020B0600000101010101" pitchFamily="34" charset="-127"/>
              <a:cs typeface="Arial"/>
            </a:endParaRP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logo orsingher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4" t="64309" r="24749" b="21039"/>
          <a:stretch/>
        </p:blipFill>
        <p:spPr>
          <a:xfrm>
            <a:off x="8801807" y="6300114"/>
            <a:ext cx="2067900" cy="4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Arial"/>
                <a:ea typeface="Gulim" panose="020B0600000101010101" pitchFamily="34" charset="-127"/>
                <a:cs typeface="Arial"/>
              </a:rPr>
              <a:t>Domenico </a:t>
            </a:r>
            <a:r>
              <a:rPr lang="fr-FR" sz="2000" b="1" dirty="0" err="1">
                <a:solidFill>
                  <a:srgbClr val="00B0F0"/>
                </a:solidFill>
                <a:latin typeface="Arial"/>
                <a:ea typeface="Gulim" panose="020B0600000101010101" pitchFamily="34" charset="-127"/>
                <a:cs typeface="Arial"/>
              </a:rPr>
              <a:t>Colella</a:t>
            </a:r>
            <a:r>
              <a:rPr lang="fr-FR" sz="2000" b="1" dirty="0">
                <a:solidFill>
                  <a:srgbClr val="00B0F0"/>
                </a:solidFill>
                <a:latin typeface="Arial"/>
                <a:ea typeface="Gulim" panose="020B0600000101010101" pitchFamily="34" charset="-127"/>
                <a:cs typeface="Arial"/>
              </a:rPr>
              <a:t>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  <a:latin typeface="Arial"/>
                <a:cs typeface="Arial"/>
              </a:rPr>
              <a:t>Partner/ Technology </a:t>
            </a:r>
            <a:r>
              <a:rPr lang="en-US" sz="1600">
                <a:solidFill>
                  <a:srgbClr val="00B0F0"/>
                </a:solidFill>
                <a:latin typeface="Arial"/>
                <a:cs typeface="Arial"/>
              </a:rPr>
              <a:t>&amp; Digital</a:t>
            </a:r>
            <a:endParaRPr lang="fr-FR" sz="2000" b="1" dirty="0">
              <a:solidFill>
                <a:srgbClr val="00B0F0"/>
              </a:solidFill>
              <a:latin typeface="Arial"/>
              <a:ea typeface="Gulim" panose="020B0600000101010101" pitchFamily="34" charset="-127"/>
              <a:cs typeface="Arial"/>
            </a:endParaRPr>
          </a:p>
        </p:txBody>
      </p:sp>
      <p:pic>
        <p:nvPicPr>
          <p:cNvPr id="6" name="Immagine 5" descr="logo orsingher.pdf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4" t="64309" r="24749" b="21039"/>
          <a:stretch/>
        </p:blipFill>
        <p:spPr>
          <a:xfrm>
            <a:off x="8875791" y="5997043"/>
            <a:ext cx="2874862" cy="5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Key Paradigm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350098" y="1897414"/>
            <a:ext cx="549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/>
                <a:ea typeface="Gulim" panose="020B0600000101010101" pitchFamily="34" charset="-127"/>
                <a:cs typeface="Arial"/>
              </a:rPr>
              <a:t>Autonomy is the real question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145815" y="3833514"/>
            <a:ext cx="7893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/>
                <a:ea typeface="Gulim" panose="020B0600000101010101" pitchFamily="34" charset="-127"/>
                <a:cs typeface="Arial"/>
              </a:rPr>
              <a:t>machines that make autonomous decisions act in a way that was unforeseeable at the time of production</a:t>
            </a:r>
          </a:p>
        </p:txBody>
      </p:sp>
      <p:sp>
        <p:nvSpPr>
          <p:cNvPr id="11" name="Freccia destra 10"/>
          <p:cNvSpPr/>
          <p:nvPr/>
        </p:nvSpPr>
        <p:spPr>
          <a:xfrm rot="5400000">
            <a:off x="5744574" y="2651083"/>
            <a:ext cx="702851" cy="604966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Current liability regimes as applicable to new-tech</a:t>
            </a:r>
            <a:r>
              <a:rPr lang="it-IT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Contractual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liability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(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e.g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. civil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law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regime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for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defective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goods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)</a:t>
            </a:r>
          </a:p>
          <a:p>
            <a:pPr>
              <a:lnSpc>
                <a:spcPct val="110000"/>
              </a:lnSpc>
            </a:pP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Extra-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contractual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liability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/tort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law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principles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(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e.g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. articles 2050, 2051, 2054 of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Italian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Civil Code</a:t>
            </a:r>
          </a:p>
          <a:p>
            <a:pPr>
              <a:lnSpc>
                <a:spcPct val="110000"/>
              </a:lnSpc>
            </a:pP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Product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Liability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: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Italian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Consumer Code (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Legislative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Decree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of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September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6, 2005 no. 206)</a:t>
            </a:r>
          </a:p>
        </p:txBody>
      </p:sp>
    </p:spTree>
    <p:extLst>
      <p:ext uri="{BB962C8B-B14F-4D97-AF65-F5344CB8AC3E}">
        <p14:creationId xmlns:p14="http://schemas.microsoft.com/office/powerpoint/2010/main" val="229100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/>
                <a:cs typeface="Arial"/>
              </a:rPr>
              <a:t>Resolution of EU Parliament on Robotics of 16 February 2017</a:t>
            </a:r>
            <a:r>
              <a:rPr lang="it-IT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Partial </a:t>
            </a: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unfitness</a:t>
            </a: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 of </a:t>
            </a: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current</a:t>
            </a: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legal</a:t>
            </a: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regimes</a:t>
            </a:r>
            <a:endParaRPr lang="fr-FR" sz="2400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No limitations on damages to </a:t>
            </a: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be</a:t>
            </a: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possibly</a:t>
            </a: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awarded</a:t>
            </a:r>
            <a:endParaRPr lang="fr-FR" sz="2400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Identification of liable </a:t>
            </a: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persons</a:t>
            </a:r>
            <a:endParaRPr lang="fr-FR" sz="2400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Legal</a:t>
            </a: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measures</a:t>
            </a: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 to </a:t>
            </a: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be</a:t>
            </a: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implemented</a:t>
            </a:r>
            <a:endParaRPr lang="fr-FR" sz="2400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Id codes and unique </a:t>
            </a: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register</a:t>
            </a: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 for robots</a:t>
            </a:r>
          </a:p>
          <a:p>
            <a:pPr>
              <a:lnSpc>
                <a:spcPct val="110000"/>
              </a:lnSpc>
            </a:pP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Legal</a:t>
            </a: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400" dirty="0" err="1">
                <a:latin typeface="Arial"/>
                <a:ea typeface="Gulim" panose="020B0600000101010101" pitchFamily="34" charset="-127"/>
                <a:cs typeface="Arial"/>
              </a:rPr>
              <a:t>status</a:t>
            </a:r>
            <a:r>
              <a:rPr lang="fr-FR" sz="2400" dirty="0">
                <a:latin typeface="Arial"/>
                <a:ea typeface="Gulim" panose="020B0600000101010101" pitchFamily="34" charset="-127"/>
                <a:cs typeface="Arial"/>
              </a:rPr>
              <a:t> for robots </a:t>
            </a:r>
          </a:p>
        </p:txBody>
      </p:sp>
    </p:spTree>
    <p:extLst>
      <p:ext uri="{BB962C8B-B14F-4D97-AF65-F5344CB8AC3E}">
        <p14:creationId xmlns:p14="http://schemas.microsoft.com/office/powerpoint/2010/main" val="179241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Examples of specific legal regimes - Drones (1)</a:t>
            </a:r>
            <a:r>
              <a:rPr lang="it-IT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Regulation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issued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by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Italian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Aviation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Authority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(ENAC) –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latest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version of May 2018:</a:t>
            </a:r>
          </a:p>
          <a:p>
            <a:pPr>
              <a:lnSpc>
                <a:spcPct val="110000"/>
              </a:lnSpc>
            </a:pP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Applicability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to drones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used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for non-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recreational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purposes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that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are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piloted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based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on the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following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modalities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(i) VLOS (Visual Line of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Sight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), (ii) EVLOS (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Enhanced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Visual Line of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Sight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) and (iii) BVLOS (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Beyond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Visual Line of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Sight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Identification plate and transmission of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drone’s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data</a:t>
            </a:r>
          </a:p>
          <a:p>
            <a:pPr>
              <a:lnSpc>
                <a:spcPct val="110000"/>
              </a:lnSpc>
            </a:pP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Authorization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regime</a:t>
            </a:r>
            <a:endParaRPr lang="fr-FR" sz="2000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Responsibilities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of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operators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and pilots</a:t>
            </a:r>
          </a:p>
          <a:p>
            <a:pPr>
              <a:lnSpc>
                <a:spcPct val="110000"/>
              </a:lnSpc>
            </a:pP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Mandatory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insurance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sz="2000" dirty="0" err="1">
                <a:latin typeface="Arial"/>
                <a:ea typeface="Gulim" panose="020B0600000101010101" pitchFamily="34" charset="-127"/>
                <a:cs typeface="Arial"/>
              </a:rPr>
              <a:t>coverage</a:t>
            </a:r>
            <a:r>
              <a:rPr lang="fr-FR" sz="2000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56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Examples of specific legal regimes - Drones (2)</a:t>
            </a:r>
            <a:r>
              <a:rPr lang="it-IT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Italian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Navigation Code:</a:t>
            </a:r>
          </a:p>
          <a:p>
            <a:pPr>
              <a:lnSpc>
                <a:spcPct val="110000"/>
              </a:lnSpc>
            </a:pP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Liability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in case of “surface damages”</a:t>
            </a:r>
          </a:p>
          <a:p>
            <a:pPr>
              <a:lnSpc>
                <a:spcPct val="110000"/>
              </a:lnSpc>
            </a:pP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Liability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in case of “impact damages”</a:t>
            </a:r>
          </a:p>
          <a:p>
            <a:pPr>
              <a:lnSpc>
                <a:spcPct val="110000"/>
              </a:lnSpc>
            </a:pP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Liability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in case of surface damages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caused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by in-flight impact</a:t>
            </a:r>
          </a:p>
        </p:txBody>
      </p:sp>
    </p:spTree>
    <p:extLst>
      <p:ext uri="{BB962C8B-B14F-4D97-AF65-F5344CB8AC3E}">
        <p14:creationId xmlns:p14="http://schemas.microsoft.com/office/powerpoint/2010/main" val="58743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Examples of specific legal regimes  - Driverless cars (1)</a:t>
            </a:r>
            <a:r>
              <a:rPr lang="it-IT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Smart Road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Decree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of 28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February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2018: </a:t>
            </a:r>
          </a:p>
          <a:p>
            <a:pPr>
              <a:lnSpc>
                <a:spcPct val="110000"/>
              </a:lnSpc>
            </a:pP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Digitalization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of road infrastructures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through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the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creation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of a “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technological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ecosystem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” (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e.g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. adoption of V2X –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Vehicle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-to-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Everything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communication standard)</a:t>
            </a:r>
          </a:p>
          <a:p>
            <a:pPr>
              <a:lnSpc>
                <a:spcPct val="110000"/>
              </a:lnSpc>
            </a:pP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Experimentation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of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driverless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cars </a:t>
            </a:r>
          </a:p>
        </p:txBody>
      </p:sp>
    </p:spTree>
    <p:extLst>
      <p:ext uri="{BB962C8B-B14F-4D97-AF65-F5344CB8AC3E}">
        <p14:creationId xmlns:p14="http://schemas.microsoft.com/office/powerpoint/2010/main" val="297609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Examples of specific legal regimes - Driverless cars (2)</a:t>
            </a:r>
            <a:r>
              <a:rPr lang="it-IT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Smart Road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Decree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of 28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February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2018: </a:t>
            </a:r>
          </a:p>
          <a:p>
            <a:pPr>
              <a:lnSpc>
                <a:spcPct val="110000"/>
              </a:lnSpc>
            </a:pP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Authorization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regime</a:t>
            </a: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Liability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of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owners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and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users</a:t>
            </a: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Role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of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supervisors</a:t>
            </a: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Mandatory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insurance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coverage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76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Conclusion</a:t>
            </a:r>
            <a:r>
              <a:rPr lang="it-IT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Current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legal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regime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applicable but…</a:t>
            </a:r>
          </a:p>
          <a:p>
            <a:pPr>
              <a:lnSpc>
                <a:spcPct val="110000"/>
              </a:lnSpc>
            </a:pP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is-IS" dirty="0">
                <a:latin typeface="Arial"/>
                <a:ea typeface="Gulim" panose="020B0600000101010101" pitchFamily="34" charset="-127"/>
                <a:cs typeface="Arial"/>
              </a:rPr>
              <a:t>…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some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adjustments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are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needed</a:t>
            </a: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endParaRPr lang="fr-FR" dirty="0">
              <a:latin typeface="Arial"/>
              <a:ea typeface="Gulim" panose="020B0600000101010101" pitchFamily="34" charset="-127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Role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of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regulation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in the </a:t>
            </a:r>
            <a:r>
              <a:rPr lang="fr-FR" dirty="0" err="1">
                <a:latin typeface="Arial"/>
                <a:ea typeface="Gulim" panose="020B0600000101010101" pitchFamily="34" charset="-127"/>
                <a:cs typeface="Arial"/>
              </a:rPr>
              <a:t>shaping</a:t>
            </a:r>
            <a:r>
              <a:rPr lang="fr-FR" dirty="0">
                <a:latin typeface="Arial"/>
                <a:ea typeface="Gulim" panose="020B0600000101010101" pitchFamily="34" charset="-127"/>
                <a:cs typeface="Arial"/>
              </a:rPr>
              <a:t> of technologies</a:t>
            </a:r>
          </a:p>
        </p:txBody>
      </p:sp>
    </p:spTree>
    <p:extLst>
      <p:ext uri="{BB962C8B-B14F-4D97-AF65-F5344CB8AC3E}">
        <p14:creationId xmlns:p14="http://schemas.microsoft.com/office/powerpoint/2010/main" val="23316017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439</Words>
  <Application>Microsoft Office PowerPoint</Application>
  <PresentationFormat>Grand écran</PresentationFormat>
  <Paragraphs>73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Gulim</vt:lpstr>
      <vt:lpstr>Arial</vt:lpstr>
      <vt:lpstr>Calibri</vt:lpstr>
      <vt:lpstr>Thème Office</vt:lpstr>
      <vt:lpstr>Présentation PowerPoint</vt:lpstr>
      <vt:lpstr>Key Paradigm</vt:lpstr>
      <vt:lpstr>Current liability regimes as applicable to new-tech </vt:lpstr>
      <vt:lpstr>Resolution of EU Parliament on Robotics of 16 February 2017 </vt:lpstr>
      <vt:lpstr>Examples of specific legal regimes - Drones (1) </vt:lpstr>
      <vt:lpstr>Examples of specific legal regimes - Drones (2) </vt:lpstr>
      <vt:lpstr>Examples of specific legal regimes  - Driverless cars (1) </vt:lpstr>
      <vt:lpstr>Examples of specific legal regimes - Driverless cars (2)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26</cp:revision>
  <dcterms:created xsi:type="dcterms:W3CDTF">2018-04-20T10:45:39Z</dcterms:created>
  <dcterms:modified xsi:type="dcterms:W3CDTF">2018-06-01T10:35:56Z</dcterms:modified>
</cp:coreProperties>
</file>